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436" r:id="rId2"/>
    <p:sldId id="437" r:id="rId3"/>
    <p:sldId id="438" r:id="rId4"/>
    <p:sldId id="440" r:id="rId5"/>
    <p:sldId id="439" r:id="rId6"/>
    <p:sldId id="441" r:id="rId7"/>
    <p:sldId id="442" r:id="rId8"/>
    <p:sldId id="443" r:id="rId9"/>
    <p:sldId id="444" r:id="rId10"/>
    <p:sldId id="446" r:id="rId11"/>
    <p:sldId id="445" r:id="rId12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0012"/>
    <a:srgbClr val="4886D8"/>
    <a:srgbClr val="9A0000"/>
    <a:srgbClr val="1C48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35" autoAdjust="0"/>
    <p:restoredTop sz="96357" autoAdjust="0"/>
  </p:normalViewPr>
  <p:slideViewPr>
    <p:cSldViewPr snapToGrid="0">
      <p:cViewPr varScale="1">
        <p:scale>
          <a:sx n="96" d="100"/>
          <a:sy n="96" d="100"/>
        </p:scale>
        <p:origin x="904" y="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3BAA46FB-DBDC-4998-A3B8-E2D7290CE818}" type="datetimeFigureOut">
              <a:rPr lang="zh-CN" altLang="en-US" smtClean="0"/>
              <a:pPr/>
              <a:t>2022/10/26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微软雅黑" panose="020B0503020204020204" pitchFamily="34" charset="-122"/>
              </a:defRPr>
            </a:lvl1pPr>
          </a:lstStyle>
          <a:p>
            <a:fld id="{AE01D2AB-D8F6-4361-80F7-BCE9DDD1A5C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1885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09680-ACEA-4035-B0F0-083569F1A39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0347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感谢各位老师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09680-ACEA-4035-B0F0-083569F1A39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060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感谢各位老师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09680-ACEA-4035-B0F0-083569F1A39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7325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感谢各位老师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09680-ACEA-4035-B0F0-083569F1A39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495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感谢各位老师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09680-ACEA-4035-B0F0-083569F1A39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18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we pull the kernels with the same instance, push the kernels with different instances.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01D2AB-D8F6-4361-80F7-BCE9DDD1A5C7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68786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D314E-D00A-4C6E-A00B-846B09FBD27F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F9A37A-BB94-4596-930E-4FE40B9D5EA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8335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158B5-598E-47F9-BD93-615B7303F63E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316925-8EF8-4770-AA56-F99B2AF507B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9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3B0790-2039-4BA6-8F1D-ECDBE65B9DAA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BA6F26-07A6-4F7F-BBE7-362C3A40333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437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803EE-5ACD-49D8-AB0E-7D61B7311B68}" type="datetimeFigureOut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76D67-C877-43EE-8078-9397FC8C9E3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D18365F-4A48-4CE4-9AA6-6F0337A2FE7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8246"/>
            <a:ext cx="12192000" cy="6858000"/>
          </a:xfrm>
          <a:prstGeom prst="rect">
            <a:avLst/>
          </a:prstGeom>
        </p:spPr>
      </p:pic>
      <p:pic>
        <p:nvPicPr>
          <p:cNvPr id="13" name="Picture 2" descr="C:\Documents and Settings\hyz\桌面\3_01.gif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04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" name="组合 13"/>
          <p:cNvGrpSpPr/>
          <p:nvPr userDrawn="1"/>
        </p:nvGrpSpPr>
        <p:grpSpPr>
          <a:xfrm>
            <a:off x="0" y="6779754"/>
            <a:ext cx="12192000" cy="78262"/>
            <a:chOff x="0" y="6715125"/>
            <a:chExt cx="12192000" cy="142880"/>
          </a:xfrm>
        </p:grpSpPr>
        <p:sp>
          <p:nvSpPr>
            <p:cNvPr id="15" name="矩形 14"/>
            <p:cNvSpPr/>
            <p:nvPr userDrawn="1"/>
          </p:nvSpPr>
          <p:spPr>
            <a:xfrm>
              <a:off x="0" y="6715125"/>
              <a:ext cx="9144000" cy="142875"/>
            </a:xfrm>
            <a:prstGeom prst="rect">
              <a:avLst/>
            </a:prstGeom>
            <a:solidFill>
              <a:srgbClr val="002060">
                <a:alpha val="8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 userDrawn="1"/>
          </p:nvSpPr>
          <p:spPr>
            <a:xfrm>
              <a:off x="9124949" y="6715130"/>
              <a:ext cx="3067051" cy="142875"/>
            </a:xfrm>
            <a:prstGeom prst="rect">
              <a:avLst/>
            </a:prstGeom>
            <a:solidFill>
              <a:srgbClr val="920B08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 userDrawn="1"/>
        </p:nvGrpSpPr>
        <p:grpSpPr>
          <a:xfrm>
            <a:off x="1" y="0"/>
            <a:ext cx="12211051" cy="78260"/>
            <a:chOff x="-2060" y="7228622"/>
            <a:chExt cx="12211051" cy="142877"/>
          </a:xfrm>
        </p:grpSpPr>
        <p:sp>
          <p:nvSpPr>
            <p:cNvPr id="18" name="矩形 17"/>
            <p:cNvSpPr/>
            <p:nvPr userDrawn="1"/>
          </p:nvSpPr>
          <p:spPr>
            <a:xfrm>
              <a:off x="3064991" y="7228622"/>
              <a:ext cx="9144000" cy="142877"/>
            </a:xfrm>
            <a:prstGeom prst="rect">
              <a:avLst/>
            </a:prstGeom>
            <a:solidFill>
              <a:srgbClr val="002060">
                <a:alpha val="80000"/>
              </a:srgbClr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矩形 18"/>
            <p:cNvSpPr/>
            <p:nvPr userDrawn="1"/>
          </p:nvSpPr>
          <p:spPr>
            <a:xfrm>
              <a:off x="-2060" y="7228626"/>
              <a:ext cx="3067051" cy="142873"/>
            </a:xfrm>
            <a:prstGeom prst="rect">
              <a:avLst/>
            </a:prstGeom>
            <a:solidFill>
              <a:srgbClr val="920B08"/>
            </a:solidFill>
            <a:ln w="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8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67D3D75-942A-46B5-8236-1FCF1813A31B}"/>
              </a:ext>
            </a:extLst>
          </p:cNvPr>
          <p:cNvCxnSpPr/>
          <p:nvPr userDrawn="1"/>
        </p:nvCxnSpPr>
        <p:spPr>
          <a:xfrm>
            <a:off x="461811" y="361291"/>
            <a:ext cx="0" cy="435577"/>
          </a:xfrm>
          <a:prstGeom prst="line">
            <a:avLst/>
          </a:prstGeom>
          <a:ln w="57150">
            <a:solidFill>
              <a:srgbClr val="304A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574589" y="-83711"/>
            <a:ext cx="10515600" cy="1325563"/>
          </a:xfrm>
        </p:spPr>
        <p:txBody>
          <a:bodyPr>
            <a:normAutofit/>
          </a:bodyPr>
          <a:lstStyle>
            <a:lvl1pPr>
              <a:defRPr lang="en-US" sz="4000" b="1" kern="1200" spc="300" dirty="0">
                <a:solidFill>
                  <a:srgbClr val="304A7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479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2374" y="388189"/>
            <a:ext cx="10515600" cy="4530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9664" y="1121208"/>
            <a:ext cx="10515600" cy="4351338"/>
          </a:xfrm>
        </p:spPr>
        <p:txBody>
          <a:bodyPr/>
          <a:lstStyle>
            <a:lvl1pPr marL="228600" indent="-228600">
              <a:buFont typeface="Wingdings" panose="05000000000000000000" pitchFamily="2" charset="2"/>
              <a:buChar char="n"/>
              <a:defRPr/>
            </a:lvl1pPr>
            <a:lvl2pPr marL="685800" indent="-228600">
              <a:buFont typeface="Wingdings" panose="05000000000000000000" pitchFamily="2" charset="2"/>
              <a:buChar char="n"/>
              <a:defRPr/>
            </a:lvl2pPr>
            <a:lvl3pPr marL="1143000" indent="-228600">
              <a:buFont typeface="Wingdings" panose="05000000000000000000" pitchFamily="2" charset="2"/>
              <a:buChar char="n"/>
              <a:defRPr/>
            </a:lvl3pPr>
            <a:lvl4pPr marL="1600200" indent="-228600">
              <a:buFont typeface="Wingdings" panose="05000000000000000000" pitchFamily="2" charset="2"/>
              <a:buChar char="n"/>
              <a:defRPr/>
            </a:lvl4pPr>
            <a:lvl5pPr marL="2057400" indent="-228600">
              <a:buFont typeface="Wingdings" panose="05000000000000000000" pitchFamily="2" charset="2"/>
              <a:buChar char="n"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29202F-D98B-40CC-90F7-0485E9F23421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329C799-A8CE-409E-9B24-85FBC622CAD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56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927179-2044-49D6-A4B9-D78D77B4825D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4644A01-BCE5-42BF-9F3E-0A743B7956B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977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8352A4-FACB-4922-91E1-B30B3AEFC9E1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82D18D-45C7-4CF7-8F35-DD36172847E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196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A8A27E-BBC5-4B41-A445-1F4A9D8925B5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6ADE76-6116-4D50-A096-0086DE6E1EB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1280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71F022-4C64-4C0F-BCD9-6A1F3E8806ED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E06208D-24CB-4B6A-8760-62BD73CA338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39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77F83-991E-4607-86D0-094FC5DD0A21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BB8F404-4D68-4CF1-A1D1-4545FFCFAAD6}" type="slidenum">
              <a:rPr lang="zh-CN" altLang="en-US"/>
              <a:pPr/>
              <a:t>‹#›</a:t>
            </a:fld>
            <a:endParaRPr lang="zh-CN" altLang="en-US" dirty="0"/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id="{68630469-0715-4DB6-A619-D3DD471722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455839" y="347185"/>
            <a:ext cx="4682218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9E5C282B-88B6-412E-B2AD-F7F47711685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5920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154934-AE2D-44F7-B3AC-62AA80DE831E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47B9B-1766-479B-AA23-B506E2AC126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9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8EAD06-351C-4B25-815A-F9556AF54762}" type="datetime1">
              <a:rPr lang="zh-CN" altLang="en-US" smtClean="0"/>
              <a:t>2022/10/26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FF7BFB-756C-47A5-9D16-E669BBFD99C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253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406956" y="346870"/>
            <a:ext cx="5200214" cy="584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8456" y="1423132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CDA3588-EBCF-4D62-811C-B562E2951D89}" type="datetime1">
              <a:rPr lang="zh-CN" altLang="en-US" smtClean="0"/>
              <a:pPr>
                <a:defRPr/>
              </a:pPr>
              <a:t>2022/10/26</a:t>
            </a:fld>
            <a:endParaRPr lang="zh-CN" altLang="en-US" dirty="0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11234056" y="6356350"/>
            <a:ext cx="729343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2400">
                <a:solidFill>
                  <a:srgbClr val="9A0000"/>
                </a:solidFill>
                <a:ea typeface="微软雅黑" panose="020B0503020204020204" pitchFamily="34" charset="-122"/>
              </a:defRPr>
            </a:lvl1pPr>
          </a:lstStyle>
          <a:p>
            <a:fld id="{F205F109-EF71-431C-AD3A-28C87A55BB43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556" y="6311899"/>
            <a:ext cx="415374" cy="409575"/>
          </a:xfrm>
          <a:prstGeom prst="rect">
            <a:avLst/>
          </a:prstGeom>
        </p:spPr>
      </p:pic>
      <p:sp>
        <p:nvSpPr>
          <p:cNvPr id="11" name="矩形 1">
            <a:extLst>
              <a:ext uri="{FF2B5EF4-FFF2-40B4-BE49-F238E27FC236}">
                <a16:creationId xmlns:a16="http://schemas.microsoft.com/office/drawing/2014/main" id="{CD07ACEB-2CB7-4338-AD90-1B125ECB587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392113"/>
            <a:ext cx="290286" cy="463550"/>
          </a:xfrm>
          <a:prstGeom prst="rect">
            <a:avLst/>
          </a:prstGeom>
          <a:solidFill>
            <a:srgbClr val="9A0000"/>
          </a:solidFill>
          <a:ln>
            <a:noFill/>
          </a:ln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 dirty="0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15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rtl="0" eaLnBrk="0" fontAlgn="base" hangingPunct="0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marL="1143000" indent="-228600" algn="l" rtl="0" eaLnBrk="0" fontAlgn="base" hangingPunct="0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marL="1600200" indent="-228600" algn="l" rtl="0" eaLnBrk="0" fontAlgn="base" hangingPunct="0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marL="2057400" indent="-228600" algn="l" rtl="0" eaLnBrk="0" fontAlgn="base" hangingPunct="0">
        <a:lnSpc>
          <a:spcPct val="15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6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emf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png"/><Relationship Id="rId14" Type="http://schemas.openxmlformats.org/officeDocument/2006/relationships/image" Target="../media/image1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gif"/><Relationship Id="rId4" Type="http://schemas.openxmlformats.org/officeDocument/2006/relationships/image" Target="../media/image3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DE7E08-733E-FC4E-8E27-CD509673C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554" y="5724977"/>
            <a:ext cx="993091" cy="993091"/>
          </a:xfrm>
          <a:prstGeom prst="rect">
            <a:avLst/>
          </a:prstGeom>
        </p:spPr>
      </p:pic>
      <p:pic>
        <p:nvPicPr>
          <p:cNvPr id="5" name="图片 4" descr="卡通画&#10;&#10;描述已自动生成">
            <a:extLst>
              <a:ext uri="{FF2B5EF4-FFF2-40B4-BE49-F238E27FC236}">
                <a16:creationId xmlns:a16="http://schemas.microsoft.com/office/drawing/2014/main" id="{2BF73638-65FE-7F41-A4C3-873C330093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3349" y="5773161"/>
            <a:ext cx="2125774" cy="842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70381E-3876-A94A-A0A9-54B93562C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448" y="5733999"/>
            <a:ext cx="1867059" cy="8949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3BF7640-6C3F-4A4A-B606-19504AC182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2305" y="5759848"/>
            <a:ext cx="2024919" cy="869103"/>
          </a:xfrm>
          <a:prstGeom prst="rect">
            <a:avLst/>
          </a:prstGeom>
        </p:spPr>
      </p:pic>
      <p:pic>
        <p:nvPicPr>
          <p:cNvPr id="1026" name="Picture 2" descr="https://lxtgh.github.io/resources/images/lxt.png"/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367" y="2951810"/>
            <a:ext cx="1368000" cy="14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Wenwei Zhang"/>
          <p:cNvPicPr>
            <a:picLocks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836" y="2951810"/>
            <a:ext cx="1368000" cy="14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2" name="Picture 8" descr="profile photo"/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804" y="2951810"/>
            <a:ext cx="1368000" cy="14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4" name="Picture 10" descr="https://chenkai.site/assets/images/chenkai.jpg"/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4153" y="2930999"/>
            <a:ext cx="1368000" cy="14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0" name="Picture 16" descr="https://www.mmlab-ntu.com/assets/img/profiles/cavan.jpg"/>
          <p:cNvPicPr>
            <a:picLocks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502" y="2926433"/>
            <a:ext cx="1368000" cy="14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/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8288083" y="2926433"/>
            <a:ext cx="1368000" cy="14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46" name="Picture 22" descr="https://www.conferenceharvester.com/uploads/harvester/images/446996378587963-1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908" y="0"/>
            <a:ext cx="6964946" cy="1049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/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0100" y="2928517"/>
            <a:ext cx="1368000" cy="140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矩形 12"/>
          <p:cNvSpPr/>
          <p:nvPr/>
        </p:nvSpPr>
        <p:spPr>
          <a:xfrm>
            <a:off x="910289" y="4502323"/>
            <a:ext cx="102463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b="1" dirty="0" err="1">
                <a:solidFill>
                  <a:srgbClr val="A200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Xiangtai</a:t>
            </a:r>
            <a:r>
              <a:rPr lang="en-US" altLang="en-US" sz="1200" b="1" dirty="0">
                <a:solidFill>
                  <a:srgbClr val="A200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Li*</a:t>
            </a:r>
            <a:endParaRPr lang="zh-CN" altLang="en-US" sz="1200" b="1" dirty="0">
              <a:solidFill>
                <a:srgbClr val="A20012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25231" y="4502323"/>
            <a:ext cx="13216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Wenwei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Zhang*</a:t>
            </a:r>
            <a:endParaRPr lang="zh-CN" altLang="en-US" sz="1200" b="1" dirty="0"/>
          </a:p>
        </p:txBody>
      </p:sp>
      <p:sp>
        <p:nvSpPr>
          <p:cNvPr id="15" name="矩形 14"/>
          <p:cNvSpPr/>
          <p:nvPr/>
        </p:nvSpPr>
        <p:spPr>
          <a:xfrm>
            <a:off x="3624557" y="4502323"/>
            <a:ext cx="142619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b="1" dirty="0" err="1">
                <a:latin typeface="Arial" panose="020B0604020202020204" pitchFamily="34" charset="0"/>
                <a:cs typeface="Arial" panose="020B0604020202020204" pitchFamily="34" charset="0"/>
              </a:rPr>
              <a:t>Jiangmiao</a:t>
            </a:r>
            <a:r>
              <a:rPr lang="zh-CN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1" dirty="0">
                <a:latin typeface="Arial" panose="020B0604020202020204" pitchFamily="34" charset="0"/>
                <a:cs typeface="Arial" panose="020B0604020202020204" pitchFamily="34" charset="0"/>
              </a:rPr>
              <a:t>Pang*</a:t>
            </a:r>
            <a:endParaRPr lang="zh-CN" altLang="en-US" sz="1200" b="1" dirty="0"/>
          </a:p>
        </p:txBody>
      </p:sp>
      <p:sp>
        <p:nvSpPr>
          <p:cNvPr id="16" name="矩形 15"/>
          <p:cNvSpPr/>
          <p:nvPr/>
        </p:nvSpPr>
        <p:spPr>
          <a:xfrm>
            <a:off x="5453764" y="4502323"/>
            <a:ext cx="81464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Kai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Chen</a:t>
            </a:r>
            <a:endParaRPr lang="zh-CN" altLang="en-US" sz="1200" dirty="0"/>
          </a:p>
        </p:txBody>
      </p:sp>
      <p:sp>
        <p:nvSpPr>
          <p:cNvPr id="19" name="矩形 18"/>
          <p:cNvSpPr/>
          <p:nvPr/>
        </p:nvSpPr>
        <p:spPr>
          <a:xfrm>
            <a:off x="6777415" y="4502323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Guangliang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Cheng </a:t>
            </a:r>
            <a:endParaRPr lang="zh-CN" altLang="en-US" sz="1200" dirty="0"/>
          </a:p>
        </p:txBody>
      </p:sp>
      <p:sp>
        <p:nvSpPr>
          <p:cNvPr id="20" name="矩形 19"/>
          <p:cNvSpPr/>
          <p:nvPr/>
        </p:nvSpPr>
        <p:spPr>
          <a:xfrm>
            <a:off x="8495795" y="4502323"/>
            <a:ext cx="102521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1200" dirty="0" err="1">
                <a:latin typeface="Arial" panose="020B0604020202020204" pitchFamily="34" charset="0"/>
                <a:cs typeface="Arial" panose="020B0604020202020204" pitchFamily="34" charset="0"/>
              </a:rPr>
              <a:t>Yunhai</a:t>
            </a: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Tong</a:t>
            </a:r>
            <a:endParaRPr lang="zh-CN" altLang="en-US" sz="1200" dirty="0"/>
          </a:p>
        </p:txBody>
      </p:sp>
      <p:sp>
        <p:nvSpPr>
          <p:cNvPr id="21" name="矩形 20"/>
          <p:cNvSpPr/>
          <p:nvPr/>
        </p:nvSpPr>
        <p:spPr>
          <a:xfrm>
            <a:off x="9920692" y="4502323"/>
            <a:ext cx="14189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Chen Change Loy</a:t>
            </a:r>
            <a:endParaRPr lang="zh-CN" altLang="en-US" sz="120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01068" y="1209432"/>
            <a:ext cx="11563961" cy="1252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0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2501BEF-523E-8B8C-6C47-E12F2F49B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29C799-A8CE-409E-9B24-85FBC622CAD4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1D7A836-AE42-6264-AE0F-56E6F3843C0F}"/>
              </a:ext>
            </a:extLst>
          </p:cNvPr>
          <p:cNvSpPr txBox="1">
            <a:spLocks/>
          </p:cNvSpPr>
          <p:nvPr/>
        </p:nvSpPr>
        <p:spPr bwMode="auto">
          <a:xfrm>
            <a:off x="386861" y="365125"/>
            <a:ext cx="7985829" cy="9595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itchFamily="34" charset="0"/>
                <a:ea typeface="宋体" pitchFamily="2" charset="-122"/>
              </a:defRPr>
            </a:lvl9pPr>
          </a:lstStyle>
          <a:p>
            <a:pPr>
              <a:buFontTx/>
            </a:pPr>
            <a:r>
              <a:rPr lang="en-US" altLang="zh-CN" kern="0"/>
              <a:t>Experiment Results</a:t>
            </a:r>
            <a:endParaRPr lang="zh-CN" altLang="en-US" kern="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4070322-51E7-A983-2032-60151FE49F6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56" y="2633589"/>
            <a:ext cx="3420000" cy="3204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07FB96D-C657-63F7-9E7C-5EB2B275BAE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824" y="2618883"/>
            <a:ext cx="3420000" cy="320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18C939-0E5C-CB83-0273-2B7D86E502F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7422" y="2633589"/>
            <a:ext cx="3420000" cy="3204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77F670-2DCF-71D7-F2AB-F4D2CD6A3AD0}"/>
              </a:ext>
            </a:extLst>
          </p:cNvPr>
          <p:cNvSpPr/>
          <p:nvPr/>
        </p:nvSpPr>
        <p:spPr>
          <a:xfrm>
            <a:off x="1794416" y="1774602"/>
            <a:ext cx="89721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Times" panose="02020603050405020304" pitchFamily="18" charset="0"/>
                <a:cs typeface="Times" panose="02020603050405020304" pitchFamily="18" charset="0"/>
              </a:rPr>
              <a:t>Visual Results of Video K-Net on Youtube-VIS-2019 validation set. </a:t>
            </a:r>
          </a:p>
        </p:txBody>
      </p:sp>
    </p:spTree>
    <p:extLst>
      <p:ext uri="{BB962C8B-B14F-4D97-AF65-F5344CB8AC3E}">
        <p14:creationId xmlns:p14="http://schemas.microsoft.com/office/powerpoint/2010/main" val="1376176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2390862" y="2369889"/>
            <a:ext cx="80827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watching!</a:t>
            </a:r>
            <a:endParaRPr lang="zh-CN" altLang="en-US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206D6B9-101C-C89F-2ED5-E16CC0A0888B}"/>
              </a:ext>
            </a:extLst>
          </p:cNvPr>
          <p:cNvSpPr/>
          <p:nvPr/>
        </p:nvSpPr>
        <p:spPr>
          <a:xfrm>
            <a:off x="4040935" y="3611550"/>
            <a:ext cx="4437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/>
              <a:t>Code and Model will be available at:</a:t>
            </a:r>
          </a:p>
          <a:p>
            <a:r>
              <a:rPr lang="zh-CN" altLang="en-US" b="1" dirty="0"/>
              <a:t>https://github.com/lxtGH/Video-K-Net</a:t>
            </a:r>
          </a:p>
        </p:txBody>
      </p:sp>
    </p:spTree>
    <p:extLst>
      <p:ext uri="{BB962C8B-B14F-4D97-AF65-F5344CB8AC3E}">
        <p14:creationId xmlns:p14="http://schemas.microsoft.com/office/powerpoint/2010/main" val="361549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C2ADAF3-AA3C-4835-9437-23EC826D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36" y="895780"/>
            <a:ext cx="10403682" cy="224170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72374" y="3998367"/>
            <a:ext cx="11475034" cy="1671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5200" indent="-565200">
              <a:spcBef>
                <a:spcPts val="0"/>
              </a:spcBef>
              <a:spcAft>
                <a:spcPts val="9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Unified Video Segmentation or Video Panoptic Segmentation(VPS):</a:t>
            </a:r>
          </a:p>
          <a:p>
            <a:pPr marL="997200" lvl="1" indent="-5652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Complex and  hand-crafted Pipeline for  VPS.</a:t>
            </a:r>
          </a:p>
          <a:p>
            <a:pPr marL="997200" lvl="1" indent="-5652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Need the post process or offline tracking.</a:t>
            </a:r>
          </a:p>
          <a:p>
            <a:pPr marL="997200" lvl="1" indent="-5652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Need Optical flow learning and warping. </a:t>
            </a:r>
          </a:p>
          <a:p>
            <a:pPr marL="997200" lvl="1" indent="-5652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Tackle the segmentation and tracking with specific task head.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91342" y="3441981"/>
            <a:ext cx="661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Fig.1 Current Solution For Video Panoptic Segmentation (VPS)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63023" y="6002322"/>
            <a:ext cx="7050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20012"/>
                </a:solidFill>
              </a:rPr>
              <a:t>Is there any simpler solution  for VPS? </a:t>
            </a:r>
            <a:endParaRPr lang="zh-CN" altLang="en-US" dirty="0">
              <a:solidFill>
                <a:srgbClr val="A2001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3520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C2ADAF3-AA3C-4835-9437-23EC826D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061" y="966296"/>
            <a:ext cx="6742869" cy="2467557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7874" y="4163612"/>
            <a:ext cx="11475034" cy="19082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5200" indent="-565200">
              <a:spcBef>
                <a:spcPts val="0"/>
              </a:spcBef>
              <a:spcAft>
                <a:spcPts val="9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Other Video Segmentation Tasks:</a:t>
            </a:r>
          </a:p>
          <a:p>
            <a:pPr marL="997200" lvl="1" indent="-5652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Different Tasks have different solutions including specific design. Such as Optical Flow Warping or Clip-Level Transformer.</a:t>
            </a:r>
          </a:p>
          <a:p>
            <a:pPr marL="997200" lvl="1" indent="-5652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Video Semantic Segmentation (VSS): no instance tracking.</a:t>
            </a:r>
          </a:p>
          <a:p>
            <a:pPr marL="997200" lvl="1" indent="-5652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Video Instance Segmentation (VIS): no background context.</a:t>
            </a:r>
          </a:p>
          <a:p>
            <a:pPr marL="997200" lvl="1" indent="-565200">
              <a:lnSpc>
                <a:spcPct val="110000"/>
              </a:lnSpc>
              <a:spcBef>
                <a:spcPts val="0"/>
              </a:spcBef>
              <a:spcAft>
                <a:spcPts val="700"/>
              </a:spcAft>
              <a:buSzPct val="75000"/>
              <a:buFont typeface="Wingdings" pitchFamily="2" charset="2"/>
              <a:buChar char="Ø"/>
            </a:pPr>
            <a:endParaRPr kumimoji="1"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526625" y="3804466"/>
            <a:ext cx="66179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Fig.2 Current Video Segmentation Tasks.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47500" y="6044858"/>
            <a:ext cx="9623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20012"/>
                </a:solidFill>
              </a:rPr>
              <a:t>Is there any unified architecture to solve all video segmentation tasks including VPS, VIS and VSS? </a:t>
            </a:r>
            <a:endParaRPr lang="zh-CN" altLang="en-US" dirty="0">
              <a:solidFill>
                <a:srgbClr val="A20012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887721" y="3424730"/>
            <a:ext cx="6029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VSS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124785" y="3413480"/>
            <a:ext cx="5405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VIS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7470906" y="3423667"/>
            <a:ext cx="614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3150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C2ADAF3-AA3C-4835-9437-23EC826D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C5497D-77DC-B34D-ADA7-6B1B41BEB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8587" y="1297587"/>
            <a:ext cx="4499404" cy="228658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2C4ABD-EE8C-DC41-A9C4-D20E7C610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8587" y="3900173"/>
            <a:ext cx="4660042" cy="233552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EB46FDE-FDCF-954B-A72C-6CBB2E7146B2}"/>
              </a:ext>
            </a:extLst>
          </p:cNvPr>
          <p:cNvSpPr txBox="1"/>
          <p:nvPr/>
        </p:nvSpPr>
        <p:spPr>
          <a:xfrm>
            <a:off x="7455168" y="582736"/>
            <a:ext cx="57785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 err="1">
                <a:ea typeface="微软雅黑" panose="020B0503020204020204" pitchFamily="34" charset="-122"/>
              </a:rPr>
              <a:t>MaskFormer</a:t>
            </a:r>
            <a:r>
              <a:rPr kumimoji="1" lang="en-US" altLang="zh-CN" sz="1600" dirty="0">
                <a:ea typeface="微软雅黑" panose="020B0503020204020204" pitchFamily="34" charset="-122"/>
              </a:rPr>
              <a:t>/</a:t>
            </a:r>
            <a:r>
              <a:rPr kumimoji="1" lang="en-US" altLang="zh-CN" sz="1600" dirty="0">
                <a:solidFill>
                  <a:srgbClr val="A20012"/>
                </a:solidFill>
                <a:ea typeface="微软雅黑" panose="020B0503020204020204" pitchFamily="34" charset="-122"/>
              </a:rPr>
              <a:t>K-Net</a:t>
            </a:r>
            <a:r>
              <a:rPr kumimoji="1" lang="zh-CN" altLang="en-US" sz="1600" dirty="0"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>
                <a:ea typeface="微软雅黑" panose="020B0503020204020204" pitchFamily="34" charset="-122"/>
              </a:rPr>
              <a:t>NeurIPS-2021</a:t>
            </a:r>
            <a:endParaRPr kumimoji="1" lang="zh-CN" altLang="en-US" sz="1600" dirty="0"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F9569C0-784F-0A41-896B-8682F66F3F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374" y="1726664"/>
            <a:ext cx="5790491" cy="158634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8D3050E-8090-DA44-BCF4-2201140B46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693" y="3275261"/>
            <a:ext cx="4930809" cy="16905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35B510F-0647-9F4C-B9F3-C06A6D5DB7E4}"/>
              </a:ext>
            </a:extLst>
          </p:cNvPr>
          <p:cNvSpPr txBox="1"/>
          <p:nvPr/>
        </p:nvSpPr>
        <p:spPr>
          <a:xfrm>
            <a:off x="1769441" y="5288306"/>
            <a:ext cx="23200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微软雅黑" panose="020B0503020204020204" pitchFamily="34" charset="-122"/>
              </a:rPr>
              <a:t>DETR (ECCV-2020-oral)</a:t>
            </a:r>
            <a:endParaRPr kumimoji="1" lang="zh-CN" altLang="en-US" dirty="0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205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2C2ADAF3-AA3C-4835-9437-23EC826D5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4" y="3206380"/>
            <a:ext cx="4475524" cy="277909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31" y="1196610"/>
            <a:ext cx="9734635" cy="16544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6382" y="3294464"/>
            <a:ext cx="4862469" cy="229047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48572" y="5535200"/>
            <a:ext cx="6837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 first perform toy experiment where we find the origin K-Net itself can achieve good tracking results and even better than specific Tracker.</a:t>
            </a:r>
          </a:p>
        </p:txBody>
      </p:sp>
    </p:spTree>
    <p:extLst>
      <p:ext uri="{BB962C8B-B14F-4D97-AF65-F5344CB8AC3E}">
        <p14:creationId xmlns:p14="http://schemas.microsoft.com/office/powerpoint/2010/main" val="29651248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FE21698-7BED-5741-A9DF-A7DC7F35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865" y="500057"/>
            <a:ext cx="8636467" cy="427432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613371" y="4886245"/>
                <a:ext cx="6096000" cy="18313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marL="565200" indent="-565200"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SzPct val="75000"/>
                  <a:buFont typeface="Wingdings" pitchFamily="2" charset="2"/>
                  <a:buChar char="Ø"/>
                </a:pPr>
                <a:r>
                  <a:rPr kumimoji="1" lang="en-US" altLang="zh-CN" b="1" dirty="0">
                    <a:cs typeface="Arial" panose="020B0604020202020204" pitchFamily="34" charset="0"/>
                  </a:rPr>
                  <a:t>Learning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the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Kernel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Association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Embedding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SzPct val="75000"/>
                </a:pPr>
                <a:r>
                  <a:rPr kumimoji="1" lang="zh-CN" altLang="en-US" b="1" dirty="0">
                    <a:cs typeface="Arial" panose="020B0604020202020204" pitchFamily="34" charset="0"/>
                  </a:rPr>
                  <a:t>     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We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propose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to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use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the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sparse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kernel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embedding</a:t>
                </a: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cs typeface="Arial" panose="020B0604020202020204" pitchFamily="34" charset="0"/>
                  </a:rPr>
                  <a:t>learning.</a:t>
                </a:r>
              </a:p>
              <a:p>
                <a:pPr>
                  <a:lnSpc>
                    <a:spcPct val="110000"/>
                  </a:lnSpc>
                  <a:spcBef>
                    <a:spcPts val="0"/>
                  </a:spcBef>
                  <a:spcAft>
                    <a:spcPts val="900"/>
                  </a:spcAft>
                  <a:buSzPct val="75000"/>
                </a:pPr>
                <a:r>
                  <a:rPr kumimoji="1" lang="zh-CN" altLang="en-US" b="1" dirty="0">
                    <a:cs typeface="Arial" panose="020B060402020202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v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kernels in key frame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are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matched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with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b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k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kernels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𝐤</m:t>
                        </m:r>
                      </m:e>
                      <m:sup>
                        <m:r>
                          <a:rPr kumimoji="1" lang="en-US" altLang="zh-CN" b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+</m:t>
                        </m:r>
                      </m:sup>
                    </m:sSup>
                    <m:r>
                      <a:rPr kumimoji="1" lang="en-US" altLang="zh-CN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positative</m:t>
                    </m:r>
                  </m:oMath>
                </a14:m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b="1" i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</m:ctrlPr>
                      </m:sSupPr>
                      <m:e>
                        <m:r>
                          <a:rPr kumimoji="1" lang="en-US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" panose="02020603050405020304" pitchFamily="18" charset="0"/>
                          </a:rPr>
                          <m:t>𝐤</m:t>
                        </m:r>
                      </m:e>
                      <m:sup>
                        <m:r>
                          <a:rPr kumimoji="1" lang="en-US" altLang="zh-CN" b="1">
                            <a:latin typeface="Cambria Math" panose="02040503050406030204" pitchFamily="18" charset="0"/>
                            <a:cs typeface="Times" panose="02020603050405020304" pitchFamily="18" charset="0"/>
                          </a:rPr>
                          <m:t>−</m:t>
                        </m:r>
                      </m:sup>
                    </m:sSup>
                    <m:r>
                      <a:rPr kumimoji="1" lang="en-US" altLang="zh-CN" i="1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1" lang="en-US" altLang="zh-CN">
                        <a:latin typeface="Cambria Math" panose="02040503050406030204" pitchFamily="18" charset="0"/>
                        <a:cs typeface="Times" panose="02020603050405020304" pitchFamily="18" charset="0"/>
                      </a:rPr>
                      <m:t>negative</m:t>
                    </m:r>
                  </m:oMath>
                </a14:m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)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 reference frames via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a</a:t>
                </a:r>
                <a:r>
                  <a:rPr kumimoji="1"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temporal </a:t>
                </a:r>
                <a:r>
                  <a:rPr kumimoji="1" lang="en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contrastive loss</a:t>
                </a:r>
                <a:endParaRPr kumimoji="1" lang="en-US" altLang="zh-CN" b="1" dirty="0"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371" y="4886245"/>
                <a:ext cx="6096000" cy="1831399"/>
              </a:xfrm>
              <a:prstGeom prst="rect">
                <a:avLst/>
              </a:prstGeom>
              <a:blipFill>
                <a:blip r:embed="rId4"/>
                <a:stretch>
                  <a:fillRect l="-900" t="-1333" b="-4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/>
          <p:cNvSpPr txBox="1"/>
          <p:nvPr/>
        </p:nvSpPr>
        <p:spPr>
          <a:xfrm>
            <a:off x="9306426" y="2078507"/>
            <a:ext cx="1002485" cy="1260000"/>
          </a:xfrm>
          <a:prstGeom prst="rect">
            <a:avLst/>
          </a:prstGeom>
          <a:noFill/>
          <a:ln w="25400">
            <a:solidFill>
              <a:srgbClr val="A20012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0490" y="5097841"/>
            <a:ext cx="4031691" cy="73145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39237A7-7AE5-0F83-7D2B-D680C9E3AD65}"/>
              </a:ext>
            </a:extLst>
          </p:cNvPr>
          <p:cNvSpPr txBox="1"/>
          <p:nvPr/>
        </p:nvSpPr>
        <p:spPr>
          <a:xfrm>
            <a:off x="613371" y="4933132"/>
            <a:ext cx="365176" cy="329418"/>
          </a:xfrm>
          <a:prstGeom prst="rect">
            <a:avLst/>
          </a:prstGeom>
          <a:noFill/>
          <a:ln w="25400">
            <a:solidFill>
              <a:srgbClr val="A20012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08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Method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FE21698-7BED-5741-A9DF-A7DC7F35A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778" y="0"/>
            <a:ext cx="8636467" cy="427432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13858" y="4407043"/>
            <a:ext cx="6096000" cy="2050048"/>
          </a:xfrm>
          <a:prstGeom prst="rect">
            <a:avLst/>
          </a:prstGeom>
        </p:spPr>
        <p:txBody>
          <a:bodyPr>
            <a:spAutoFit/>
          </a:bodyPr>
          <a:lstStyle/>
          <a:p>
            <a:pPr marL="565200" indent="-5652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600" b="1" dirty="0">
                <a:cs typeface="Arial" panose="020B0604020202020204" pitchFamily="34" charset="0"/>
              </a:rPr>
              <a:t> Learning to Link Kernels.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SzPct val="75000"/>
            </a:pPr>
            <a:r>
              <a:rPr kumimoji="1" lang="zh-CN" altLang="en-US" sz="1600" b="1" dirty="0">
                <a:cs typeface="Arial" panose="020B0604020202020204" pitchFamily="34" charset="0"/>
              </a:rPr>
              <a:t>      </a:t>
            </a:r>
            <a:r>
              <a:rPr kumimoji="1" lang="en-US" altLang="zh-CN" sz="1600" b="1" dirty="0">
                <a:cs typeface="Arial" panose="020B0604020202020204" pitchFamily="34" charset="0"/>
              </a:rPr>
              <a:t>We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force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to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link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the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kernels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along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tracking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heads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for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thing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kernel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via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MSHA.</a:t>
            </a:r>
          </a:p>
          <a:p>
            <a:pPr marL="565200" indent="-5652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600" b="1" dirty="0">
                <a:cs typeface="Arial" panose="020B0604020202020204" pitchFamily="34" charset="0"/>
              </a:rPr>
              <a:t> Learning to Fuse Kernels.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SzPct val="75000"/>
            </a:pPr>
            <a:r>
              <a:rPr kumimoji="1" lang="zh-CN" altLang="en-US" sz="1600" b="1" dirty="0">
                <a:cs typeface="Arial" panose="020B0604020202020204" pitchFamily="34" charset="0"/>
              </a:rPr>
              <a:t>      </a:t>
            </a:r>
            <a:r>
              <a:rPr kumimoji="1" lang="en-US" altLang="zh-CN" sz="1600" b="1" dirty="0">
                <a:cs typeface="Arial" panose="020B0604020202020204" pitchFamily="34" charset="0"/>
              </a:rPr>
              <a:t>We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propose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to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fuse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the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kernel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at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the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last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stage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of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K-Net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via kernel update.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8137320" y="1593908"/>
            <a:ext cx="1332000" cy="720000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5936079" y="1658224"/>
            <a:ext cx="1896840" cy="720000"/>
          </a:xfrm>
          <a:prstGeom prst="rect">
            <a:avLst/>
          </a:prstGeom>
          <a:noFill/>
          <a:ln w="254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706999" y="4407043"/>
            <a:ext cx="5306036" cy="21790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65200" indent="-5652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600" b="1" dirty="0">
                <a:cs typeface="Arial" panose="020B0604020202020204" pitchFamily="34" charset="0"/>
              </a:rPr>
              <a:t>Generation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to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VSS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and</a:t>
            </a:r>
            <a:r>
              <a:rPr kumimoji="1" lang="zh-CN" altLang="en-US" sz="1600" b="1" dirty="0">
                <a:cs typeface="Arial" panose="020B0604020202020204" pitchFamily="34" charset="0"/>
              </a:rPr>
              <a:t> </a:t>
            </a:r>
            <a:r>
              <a:rPr kumimoji="1" lang="en-US" altLang="zh-CN" sz="1600" b="1" dirty="0">
                <a:cs typeface="Arial" panose="020B0604020202020204" pitchFamily="34" charset="0"/>
              </a:rPr>
              <a:t>VIS</a:t>
            </a:r>
          </a:p>
          <a:p>
            <a:pPr marL="565200" indent="-5652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600" b="1" dirty="0">
                <a:cs typeface="Arial" panose="020B0604020202020204" pitchFamily="34" charset="0"/>
              </a:rPr>
              <a:t>For VSS: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SzPct val="75000"/>
            </a:pPr>
            <a:r>
              <a:rPr kumimoji="1" lang="en-US" altLang="zh-CN" sz="1600" b="1" dirty="0">
                <a:cs typeface="Arial" panose="020B0604020202020204" pitchFamily="34" charset="0"/>
              </a:rPr>
              <a:t>            We remove the tracking branch.</a:t>
            </a:r>
          </a:p>
          <a:p>
            <a:pPr marL="565200" indent="-565200"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SzPct val="75000"/>
              <a:buFont typeface="Wingdings" pitchFamily="2" charset="2"/>
              <a:buChar char="Ø"/>
            </a:pPr>
            <a:r>
              <a:rPr kumimoji="1" lang="en-US" altLang="zh-CN" sz="1600" b="1" dirty="0">
                <a:cs typeface="Arial" panose="020B0604020202020204" pitchFamily="34" charset="0"/>
              </a:rPr>
              <a:t>For VIS: 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900"/>
              </a:spcAft>
              <a:buSzPct val="75000"/>
            </a:pPr>
            <a:r>
              <a:rPr kumimoji="1" lang="en-US" altLang="zh-CN" sz="1600" b="1" dirty="0">
                <a:cs typeface="Arial" panose="020B0604020202020204" pitchFamily="34" charset="0"/>
              </a:rPr>
              <a:t>             We remove online tracking and use mean kernels to         represent each object in one clip. 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9EBE1D2-2F47-A69A-D8F0-954F3C2F41E3}"/>
              </a:ext>
            </a:extLst>
          </p:cNvPr>
          <p:cNvSpPr txBox="1"/>
          <p:nvPr/>
        </p:nvSpPr>
        <p:spPr>
          <a:xfrm>
            <a:off x="372375" y="4381791"/>
            <a:ext cx="396000" cy="396000"/>
          </a:xfrm>
          <a:prstGeom prst="rect">
            <a:avLst/>
          </a:prstGeom>
          <a:noFill/>
          <a:ln w="25400">
            <a:solidFill>
              <a:srgbClr val="FFC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CN" altLang="en-US" sz="2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00466AE-68C3-B237-122C-90B1E9784866}"/>
              </a:ext>
            </a:extLst>
          </p:cNvPr>
          <p:cNvSpPr txBox="1"/>
          <p:nvPr/>
        </p:nvSpPr>
        <p:spPr>
          <a:xfrm>
            <a:off x="372375" y="5432067"/>
            <a:ext cx="396000" cy="396000"/>
          </a:xfrm>
          <a:prstGeom prst="rect">
            <a:avLst/>
          </a:prstGeom>
          <a:noFill/>
          <a:ln w="25400">
            <a:solidFill>
              <a:srgbClr val="00B0F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7767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Results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384" y="841252"/>
            <a:ext cx="8097078" cy="21546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4" y="3110749"/>
            <a:ext cx="3443412" cy="28959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462" y="1121264"/>
            <a:ext cx="3459247" cy="159465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676638" y="5752709"/>
            <a:ext cx="8674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New state-of-the art results on All VPS datasets</a:t>
            </a:r>
            <a:r>
              <a:rPr lang="en-US" altLang="zh-CN" dirty="0">
                <a:solidFill>
                  <a:srgbClr val="FF0000"/>
                </a:solidFill>
              </a:rPr>
              <a:t>. Even On Recent VIP-Seg dataset(cvpr-2022) </a:t>
            </a:r>
          </a:p>
          <a:p>
            <a:r>
              <a:rPr lang="en-US" altLang="zh-CN" dirty="0"/>
              <a:t>Considerable results on VIS and VSS datasets.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7FD77CB-69B3-1A30-7BFF-CC0BC6ED8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4923" y="3158683"/>
            <a:ext cx="3582085" cy="24312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F4405D2-C0C7-F941-4D03-2802C1FAF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4816" y="3460929"/>
            <a:ext cx="3686717" cy="167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439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 Results</a:t>
            </a:r>
            <a:endParaRPr lang="zh-CN" altLang="en-US" dirty="0"/>
          </a:p>
        </p:txBody>
      </p:sp>
      <p:pic>
        <p:nvPicPr>
          <p:cNvPr id="3" name="Picture 2" descr="Alt Text">
            <a:extLst>
              <a:ext uri="{FF2B5EF4-FFF2-40B4-BE49-F238E27FC236}">
                <a16:creationId xmlns:a16="http://schemas.microsoft.com/office/drawing/2014/main" id="{D9A1B427-68B0-BFA8-BC15-5063582F53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1370983"/>
            <a:ext cx="7112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Alt Text">
            <a:extLst>
              <a:ext uri="{FF2B5EF4-FFF2-40B4-BE49-F238E27FC236}">
                <a16:creationId xmlns:a16="http://schemas.microsoft.com/office/drawing/2014/main" id="{10A445F0-533A-1910-49B9-9E18B60C3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2634118"/>
            <a:ext cx="7112000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Alt Text">
            <a:extLst>
              <a:ext uri="{FF2B5EF4-FFF2-40B4-BE49-F238E27FC236}">
                <a16:creationId xmlns:a16="http://schemas.microsoft.com/office/drawing/2014/main" id="{B498B266-2213-40A7-22E2-E78CCF4E6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4348621"/>
            <a:ext cx="7112000" cy="10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t Text">
            <a:extLst>
              <a:ext uri="{FF2B5EF4-FFF2-40B4-BE49-F238E27FC236}">
                <a16:creationId xmlns:a16="http://schemas.microsoft.com/office/drawing/2014/main" id="{C76BF4A0-5A2B-2B5C-9F40-FEB8D760C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00" y="5515174"/>
            <a:ext cx="7112000" cy="1075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D4B43DD-237D-6331-4830-A4111F0AD5CC}"/>
              </a:ext>
            </a:extLst>
          </p:cNvPr>
          <p:cNvSpPr/>
          <p:nvPr/>
        </p:nvSpPr>
        <p:spPr>
          <a:xfrm>
            <a:off x="2456759" y="3897253"/>
            <a:ext cx="6368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b="1" dirty="0">
                <a:solidFill>
                  <a:srgbClr val="24292F"/>
                </a:solidFill>
                <a:latin typeface="Times" pitchFamily="2" charset="0"/>
              </a:rPr>
              <a:t>Long term segmentation and tracking results on STEP dataset.</a:t>
            </a:r>
            <a:endParaRPr lang="en" altLang="zh-CN" b="1" i="0" dirty="0">
              <a:solidFill>
                <a:srgbClr val="24292F"/>
              </a:solidFill>
              <a:effectLst/>
              <a:latin typeface="Times" pitchFamily="2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5C5976A-2147-6CAA-4D78-F8D55D8E1224}"/>
              </a:ext>
            </a:extLst>
          </p:cNvPr>
          <p:cNvSpPr/>
          <p:nvPr/>
        </p:nvSpPr>
        <p:spPr>
          <a:xfrm>
            <a:off x="2456759" y="855602"/>
            <a:ext cx="7628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b="1" dirty="0">
                <a:solidFill>
                  <a:srgbClr val="24292F"/>
                </a:solidFill>
                <a:latin typeface="Times" pitchFamily="2" charset="0"/>
              </a:rPr>
              <a:t>Short term segmentation and tracking results on Cityscapes VPS dataset.</a:t>
            </a:r>
            <a:endParaRPr lang="en" altLang="zh-CN" b="1" i="0" dirty="0">
              <a:solidFill>
                <a:srgbClr val="24292F"/>
              </a:solidFill>
              <a:effectLst/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7270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24562</TotalTime>
  <Pages>0</Pages>
  <Words>437</Words>
  <Characters>0</Characters>
  <Application>Microsoft Office PowerPoint</Application>
  <DocSecurity>0</DocSecurity>
  <PresentationFormat>宽屏</PresentationFormat>
  <Lines>0</Lines>
  <Paragraphs>68</Paragraphs>
  <Slides>11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9" baseType="lpstr">
      <vt:lpstr>微软雅黑</vt:lpstr>
      <vt:lpstr>Arial</vt:lpstr>
      <vt:lpstr>Calibri</vt:lpstr>
      <vt:lpstr>Calibri Light</vt:lpstr>
      <vt:lpstr>Cambria Math</vt:lpstr>
      <vt:lpstr>Times</vt:lpstr>
      <vt:lpstr>Wingdings</vt:lpstr>
      <vt:lpstr>Office 主题</vt:lpstr>
      <vt:lpstr>PowerPoint 演示文稿</vt:lpstr>
      <vt:lpstr>Motivation</vt:lpstr>
      <vt:lpstr>Motivation</vt:lpstr>
      <vt:lpstr>Introduction</vt:lpstr>
      <vt:lpstr>Introduction</vt:lpstr>
      <vt:lpstr>Method</vt:lpstr>
      <vt:lpstr>Method</vt:lpstr>
      <vt:lpstr>Experiment Results</vt:lpstr>
      <vt:lpstr>Experiment Results</vt:lpstr>
      <vt:lpstr>PowerPoint 演示文稿</vt:lpstr>
      <vt:lpstr>Summary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 xiangtai</cp:lastModifiedBy>
  <cp:revision>451</cp:revision>
  <dcterms:created xsi:type="dcterms:W3CDTF">2015-07-17T02:38:59Z</dcterms:created>
  <dcterms:modified xsi:type="dcterms:W3CDTF">2022-10-26T06:23:51Z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